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8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9" r:id="rId16"/>
    <p:sldId id="290" r:id="rId17"/>
    <p:sldId id="288" r:id="rId18"/>
    <p:sldId id="283" r:id="rId19"/>
    <p:sldId id="286" r:id="rId20"/>
    <p:sldId id="287" r:id="rId21"/>
  </p:sldIdLst>
  <p:sldSz cx="9144000" cy="6858000" type="screen4x3"/>
  <p:notesSz cx="6807200" cy="9939338"/>
  <p:embeddedFontLst>
    <p:embeddedFont>
      <p:font typeface="나눔고딕" panose="020B0600000101010101" charset="-127"/>
      <p:regular r:id="rId23"/>
      <p:bold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888">
          <p15:clr>
            <a:srgbClr val="A4A3A4"/>
          </p15:clr>
        </p15:guide>
        <p15:guide id="5" pos="295">
          <p15:clr>
            <a:srgbClr val="A4A3A4"/>
          </p15:clr>
        </p15:guide>
        <p15:guide id="6" pos="5511">
          <p15:clr>
            <a:srgbClr val="A4A3A4"/>
          </p15:clr>
        </p15:guide>
        <p15:guide id="7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754"/>
        <p:guide orient="horz" pos="346"/>
        <p:guide orient="horz" pos="4065"/>
        <p:guide orient="horz" pos="1888"/>
        <p:guide pos="295"/>
        <p:guide pos="5511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6888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3089CD-C063-4093-89EB-D51E5CC76494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1" rIns="91541" bIns="45771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541" tIns="45771" rIns="91541" bIns="4577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51163" cy="496887"/>
          </a:xfrm>
          <a:prstGeom prst="rect">
            <a:avLst/>
          </a:prstGeom>
        </p:spPr>
        <p:txBody>
          <a:bodyPr vert="horz" wrap="square" lIns="91541" tIns="45771" rIns="91541" bIns="45771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B8310AAA-700A-4F13-99CF-90E93E42F1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5702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381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8096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6442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2638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8924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9255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9757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0772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415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3096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5173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7559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3238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7107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9999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3420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8632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2258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머리글 개체 틀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1363" indent="-28416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1413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7013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4908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2FAC-5745-4338-8C6A-1914FF3ECB4C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00E4-3D2F-4BDD-9B80-1CE2146EC5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00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E316-1A5A-4C96-B840-96DB5B56685F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178C-3097-4D5E-8AEC-2DC9AEC995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69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AD38-3AE0-4B83-A9C6-12D911923F10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836F-1E91-4434-9D8F-C078A115EC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3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F956-9170-44B6-A5A7-61F95318FF01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5018-0786-4F11-933B-000355990F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7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05C6-07F3-4955-BB4E-3EC84C15863E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1762-31B0-4DC3-834B-CD7FF1296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7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C9B3-821D-4255-91C3-48184BEA4CE9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BA67-90D1-4ACB-A0B6-F97A23FD11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9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217F-B20A-4448-AA50-E83D93E7CF61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B741-F8C4-46EC-B314-93F979A794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3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B458-4BB3-4631-92D5-D0DE0AAC1304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EAB8-5A9D-4420-A964-D570919802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6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488E-55F3-4C5E-92F7-9A5EB461EAC1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E02E-C819-4B5A-A710-383CFD80F2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08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5B2F-E1FD-4C36-9752-B22282EA3E82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2751-14A9-44D6-964A-A19474281A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2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B733-6048-4BAD-BA67-521B18B589E2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CA06-8F31-49B0-BDAA-33326BBD94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3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EE22A-F49D-410E-B9B3-164CC265FADE}" type="datetimeFigureOut">
              <a:rPr lang="ko-KR" altLang="en-US"/>
              <a:pPr>
                <a:defRPr/>
              </a:pPr>
              <a:t>2021-11-18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3204B082-F424-4698-AFA1-BA2B00C9B2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pf.kakao.com/_Axbxgxaxb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cruit@ckline.co.kr" TargetMode="External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768" y="739150"/>
            <a:ext cx="9178275" cy="611885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8" name="직사각형 7"/>
          <p:cNvSpPr/>
          <p:nvPr/>
        </p:nvSpPr>
        <p:spPr>
          <a:xfrm>
            <a:off x="5476073" y="2536454"/>
            <a:ext cx="3667927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5000" b="1" kern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천경해운</a:t>
            </a:r>
            <a:r>
              <a:rPr lang="ko-KR" altLang="en-US" sz="5000" b="1" kern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㈜ </a:t>
            </a:r>
            <a:r>
              <a:rPr lang="ko-KR" altLang="en-US" sz="3300" b="1" kern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팀별</a:t>
            </a:r>
            <a:r>
              <a:rPr lang="ko-KR" altLang="en-US" sz="3300" b="1" kern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300" b="1" kern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직무소개서</a:t>
            </a:r>
            <a:endParaRPr lang="ko-KR" altLang="en-US" sz="33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천경해운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㈜ </a:t>
            </a:r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직무소개서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198" y="6436432"/>
            <a:ext cx="16572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3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3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제작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7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운항팀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46314"/>
              </p:ext>
            </p:extLst>
          </p:nvPr>
        </p:nvGraphicFramePr>
        <p:xfrm>
          <a:off x="107504" y="802628"/>
          <a:ext cx="8928991" cy="5652477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화물을 안전하고 정시에 운송할 수 있도록 선박을 효율적으로 운항하며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해운 시장 조사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분석을 통해 서비스 항로 및 선대를 기획하여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해운선사의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전반적인 기틀을 다지는 직무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선박스케줄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관리 및 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STOWAGE INSTRUCTION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선박이 정시에 운항되어질 수 있도록 항로 사정 및 연료 효율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터미널 생산성 등을 분석하고 선박 스케줄을 최적화하여 관리</a:t>
                      </a: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 적부도 작성 및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SPECIAL CARGO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선적 절차 감독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용대선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계약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항로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선대 개편 계획을 근거로 투입 항로에 최적의 선박을 적기 투입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반선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계약 진행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선대기획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 선대 운용 계획에 따른 매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폐선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중고선 도입 및 선박 신조 사업성 검토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터미널 및 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계약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화물이 안전하게 운송되어질 수 있도록 국내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터미널 및 대리점을 검토하여 선정하고 계약 체결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연료유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보급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국제 유가 및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연료유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시황을 분석하여 선박운항에 필요한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연료유를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효율적으로 보급하고 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84956"/>
                  </a:ext>
                </a:extLst>
              </a:tr>
              <a:tr h="20464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사내 유관 부서 및 타 선사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터미널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대리점과 함께 일하게 되므로 협업 능력이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항로 및 선박을 일선에서 전담 관리하기 때문에 그에 따른 책임감이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Global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경기에 민감하게 반응하는 해운업 특성에 따라 시황을 정확하게 분석하고 예측할 수 있는 능력이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대부분의 업무가 영어로 이루어지기 때문에 기본적인 외국어 능력이 필요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ko-KR" altLang="en-US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어문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항해계열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전공자는 우대하며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배우고자 하는 열정이 있으면 누구나 지원 가능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72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장비운영팀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98585"/>
              </p:ext>
            </p:extLst>
          </p:nvPr>
        </p:nvGraphicFramePr>
        <p:xfrm>
          <a:off x="107504" y="802628"/>
          <a:ext cx="8928991" cy="5506692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운송에 필요한 각종 기기 및 시설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설비를 효율적으로 이용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관리하는 직무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M&amp;R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(Maintenance and Repair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/>
                        <a:t>컨테이너에 대한 지속적인 안전 유지관리 및 </a:t>
                      </a:r>
                      <a:r>
                        <a:rPr lang="ko-KR" altLang="en-US" sz="1300" baseline="0" dirty="0" err="1" smtClean="0"/>
                        <a:t>수리업무</a:t>
                      </a:r>
                      <a:endParaRPr lang="en-US" altLang="ko-KR" sz="1300" baseline="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Inventory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수요와 공급을 일치시켜 보다 효율적인 운용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 비용을 최소화하는 업무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DEM/DET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(Demurrage/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Detention)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무료 장치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사용기간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(Free-Time)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안에 반출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반납 하지 못하였을 때 선사의 자산인 컨테이너의 사용회전율을 감소하게 하여 그 기회비용을 화주로부터 징수하는 업무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장기적체관리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장기적체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되어 있는 컨테이너를 추적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관리하여 보관료 등 관련비용을 줄이고 컨테이너 회전율을 높이는 업무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임차</a:t>
                      </a:r>
                      <a:r>
                        <a:rPr lang="en-US" altLang="ko-KR" sz="1300" dirty="0" smtClean="0"/>
                        <a:t>, </a:t>
                      </a:r>
                      <a:r>
                        <a:rPr lang="ko-KR" altLang="en-US" sz="1300" dirty="0" smtClean="0"/>
                        <a:t>신조 </a:t>
                      </a:r>
                      <a:endParaRPr lang="en-US" altLang="ko-KR" sz="1300" dirty="0" smtClean="0"/>
                    </a:p>
                    <a:p>
                      <a:pPr algn="ctr" latinLnBrk="1"/>
                      <a:r>
                        <a:rPr lang="ko-KR" altLang="en-US" sz="1300" dirty="0" smtClean="0"/>
                        <a:t>및 반납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부족한 컨테이너를 임차 및 신조 조달하는 동시에 노후화된 장비는 조속히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반납처리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하는 업무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84956"/>
                  </a:ext>
                </a:extLst>
              </a:tr>
              <a:tr h="17025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전반적인 해운의 흐름에 대한 기초 지식이 필요함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대리점 및 터미널등과의 업무진행으로 어학능력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갖춰야 함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즉각적인 업무 대처를 위한 상황판단력과 타 부서와의 협력이 중요시 됨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없으며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열정을 가진 지원자 모두 우대</a:t>
                      </a:r>
                      <a:endParaRPr lang="en-US" altLang="ko-KR" sz="13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94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전산팀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65593"/>
              </p:ext>
            </p:extLst>
          </p:nvPr>
        </p:nvGraphicFramePr>
        <p:xfrm>
          <a:off x="107504" y="802628"/>
          <a:ext cx="8928991" cy="5669004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전사 시스템의 운영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기획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관리를 담당하고 있으며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 서비스 및 사내 시스템의 원활한 업무수행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운영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ERP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자원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(Server, DBMS, Network, OS)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유지 보수를 통해 업무의 연속성을 보장하고 효율성 있는 시스템으로 운영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기획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현업 업무의 요청과 필요성을 판단하여 업무 전산화를 기획하며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IT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자원의 보안과 안정성을 위한 계획수립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기획에 따라 업무를 전산화하며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ERP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 및 유지 보수를 수행하여 시스템을 구축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관리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자원의 모니터링을 통해 안정적으로 관리하며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업무 전반에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기술을 접목시켜 업무 향상을 도모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 지식 및 해운업 업무의 시스템 이해를 필요로 함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임직원과 원활한 커뮤니케이션을 통하여 요구사항에 대한 이해와 분석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 할 수 있는 능력을 필요로 함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맡은 업무에 대한 책임의식을 갖고 수행해야 함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함께 일하는 동료를 배려하고 타인의 의견을 존중할 줄 알아야 함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전산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관련학과 전공자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1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재무관리팀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41506"/>
              </p:ext>
            </p:extLst>
          </p:nvPr>
        </p:nvGraphicFramePr>
        <p:xfrm>
          <a:off x="107504" y="802628"/>
          <a:ext cx="8928991" cy="4354564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자금 운용 및 회계관리운영을 통해 회사의 영업활동을 촉진하고 경영목표 달성에 기여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자금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예산계획에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따른 영업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투자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재무 활동을 수행할 수 있도록 자금의 계획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운용</a:t>
                      </a: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목표를 효과적으로 달성하기 위해 경영활동을 계량화하여 수익과 비용을 편성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집행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통제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 기준에 따른 회계정보의 적합성을 검토하고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효율적인 의사결정을 위한 회계정보 제공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세무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법인세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원천세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부가가치세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국제조세 등 정확한 세액을 산출하여 당국에 신고 납부 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16156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자금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관련 지식 및 기본 이해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기준과 규정에 근거한 업무처리와 재무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회계에 필요한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수리력을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갖춰 업무 정확성 추구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내부 직원들과의 커뮤니케이션에 필요한 유연하고 논리적인 사고 및 소통능력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상경계열 우대</a:t>
                      </a:r>
                      <a:endParaRPr lang="en-US" altLang="ko-KR" sz="13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8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부산운영팀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선박업무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43252"/>
              </p:ext>
            </p:extLst>
          </p:nvPr>
        </p:nvGraphicFramePr>
        <p:xfrm>
          <a:off x="107504" y="802628"/>
          <a:ext cx="8928991" cy="5582900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본사와의 협업을 통한 자금관리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임직원의 복리후생 및 업무지원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수납 업무를 하는 직무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입출항수속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對관청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對본선 지원 업무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선석확보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재래부두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터미널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선석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확보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적부도 작성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재래선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컨테이너선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IN/OUT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적부도 검토 및 작성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화물관리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화물선적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관리 감도 및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하역사고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보고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5468802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항비관리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각종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항비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결재 상신 및 실적 자료 집계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분석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2972037"/>
                  </a:ext>
                </a:extLst>
              </a:tr>
              <a:tr h="1971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선박의 </a:t>
                      </a:r>
                      <a:r>
                        <a:rPr lang="ko-KR" altLang="en-US" sz="1300" baseline="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정시성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확보를 위한 근면성실 함과 책임감이 요구됩니다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대관청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30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대본선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업무의 특성 상 해운물류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및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선박에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대한 기초지식이 요구됩니다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3. 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업무 특성 상 외국인 해상직원과의 </a:t>
                      </a:r>
                      <a:r>
                        <a:rPr lang="ko-KR" altLang="en-US" sz="1300" baseline="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업무연계로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외국어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영어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) 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구사 능력이 요구됩니다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endParaRPr lang="en-US" altLang="ko-KR" sz="1300" baseline="0" dirty="0" smtClean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4. 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입출항 </a:t>
                      </a:r>
                      <a:r>
                        <a:rPr lang="ko-KR" altLang="en-US" sz="1300" baseline="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수속업무에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지원되는 차량 운전면허와 경력이 요구됩니다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endParaRPr lang="en-US" altLang="ko-KR" sz="1300" dirty="0" smtClean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   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- 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상경계열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해운관련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전공 및 수산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  <a:r>
                        <a:rPr lang="ko-KR" altLang="en-US" sz="130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해양계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대학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항해</a:t>
                      </a:r>
                      <a:r>
                        <a:rPr lang="en-US" altLang="ko-KR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기관 전공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을 이수하셨다면 </a:t>
                      </a:r>
                      <a:endParaRPr lang="en-US" altLang="ko-KR" sz="1300" dirty="0" smtClean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        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누구나 지원하실 수 있습니다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. </a:t>
                      </a:r>
                      <a:endParaRPr lang="ko-KR" altLang="en-US" sz="1300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98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부산운영팀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수입업무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26125"/>
              </p:ext>
            </p:extLst>
          </p:nvPr>
        </p:nvGraphicFramePr>
        <p:xfrm>
          <a:off x="107504" y="802628"/>
          <a:ext cx="8928991" cy="5092940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경영지원 직군 부산지점 소속으로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Shipping Document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를 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외부 고객인 수입 화주와 내부 고객인 해외대리점과의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Coordinator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로서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내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외부고객과의 공감을 통한 업무처리로 고객만족도 제고가 주요 목표로서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대 관공서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신고업무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화물 관리업무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고객지원 업무로 구분됨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관공서신고 업무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수입 화물의 특성에 따른 대 관청 신고 업무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관세청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항만청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검역소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항만공사 등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화물관리 업무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수입 화물의 원활한 흐름을 위한 도착통지 및 선적통지 업무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환적화물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연결업무 등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고객지원 업무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내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외부 고객의 각종 요청에 대하여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상호공감을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통한 업무처리로 서비스 품질 향상 등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1971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해외대리점과의 원활한 의사소통을 위하여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공통언어인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영어와 제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외국어 역량이 필요함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부서간의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업무연계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파생업무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처리를 위하여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해운업무의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전반적인 이해가 필요함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고객 접점 부서로서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유연한 사고 능력과 서비스마인드가 필수임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외국어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능통자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 Office Master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우대함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0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부산운영팀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관리업무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66547"/>
              </p:ext>
            </p:extLst>
          </p:nvPr>
        </p:nvGraphicFramePr>
        <p:xfrm>
          <a:off x="107504" y="802628"/>
          <a:ext cx="8928991" cy="4498580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경영지원 직군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부산지점 소속으로 자금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총무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수납업무로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구분되며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본사와의 협업을 통한 자금관리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임직원의 복리후생 및 업무지원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수납업무를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하는 직무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자금 업무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자금의 효율적인 운영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관리방안을 마련하기 위하여 자금관리 및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자금집행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업무 수행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총무 업무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자산관리 및 임직원의 복리후생을 지원하고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조직원의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능률향상을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위한 지원업무 수행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수납 업무</a:t>
                      </a:r>
                      <a:endParaRPr lang="ko-KR" altLang="en-US" sz="13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수입화물을 고객에게 인도하기 위한 화물인도지시서 발급 및 수납업무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19714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내부직원들을 대상으로 하는 업무로 내부직원들과의 원만한 대인관계가 필요합니다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수납 업무 특성상 고객 상담 시 유연한 사고 능력과 서비스마인드가 필요합니다</a:t>
                      </a:r>
                      <a:endParaRPr lang="en-US" altLang="ko-KR" sz="1300" baseline="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수입파트와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연계된 업무로서 수입업무프로세스의 이해 및 처리 능력이 필요합니다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자금의 집행 관련 부서로서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수리력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재정관리 능력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전산능력이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필요합니다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세무 및 회계 관련 전산 자격증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소지자 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 Office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상급 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User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우대함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1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부산영업팀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영업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41050"/>
              </p:ext>
            </p:extLst>
          </p:nvPr>
        </p:nvGraphicFramePr>
        <p:xfrm>
          <a:off x="107504" y="802628"/>
          <a:ext cx="8928991" cy="5497580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경영지원직군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부산지점 소속으로 수출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수입 영업활동으로 구분되며 본사 수출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수입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일본영업팀과의 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협업으로 화물 집하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운송계약 거래고객관리 및 신규고객 창출을 통해 회사 및 팀의 실적 목표 달성을 위한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소석률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극대화를 통한 사익 창출을 실현하는 직무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화물 집하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기존고객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신규고객을 대상으로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당사 서비스지역의 화물 집하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운송 계약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장기고정거래 화주 및 원양선사와의 화물 운송계약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660129"/>
                  </a:ext>
                </a:extLst>
              </a:tr>
              <a:tr h="139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신규 화주 유치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거래고객을 제외한 지속적인 신규고객 유치로 실적 목표 달성 및 거래처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다변화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139188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미수 관리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월말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분기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청구화주의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미수금 관리 및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청구화주의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신용거래 위험 파악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888702"/>
                  </a:ext>
                </a:extLst>
              </a:tr>
              <a:tr h="139188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실적 관리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주간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월간 실적 집계를 통한 고객별 물량 변동 파악으로 관계마케팅을 통한 실적 이탈 방지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4986967"/>
                  </a:ext>
                </a:extLst>
              </a:tr>
              <a:tr h="17673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외부거래처를 대상으로 계약 유치를 해야 함으로 빠른 판단력과 계약체결까지의 책임감이 필요합니다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사내 타 </a:t>
                      </a:r>
                      <a:r>
                        <a:rPr lang="ko-KR" altLang="en-US" sz="1200" baseline="0" dirty="0" err="1" smtClean="0">
                          <a:latin typeface="+mn-ea"/>
                          <a:ea typeface="+mn-ea"/>
                        </a:rPr>
                        <a:t>부서업무에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 대한 전반적인 이해 및 원활한 협력을 위한 무역관련 지식이 필요합니다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경제적 이슈나 업종별 경기동향에 빠르게 대응하기 위한 기초 지식이 필요합니다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상경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무역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외국어 전공을 </a:t>
                      </a:r>
                      <a:r>
                        <a:rPr lang="ko-KR" altLang="en-US" sz="1200" baseline="0" dirty="0" err="1" smtClean="0">
                          <a:latin typeface="+mn-ea"/>
                          <a:ea typeface="+mn-ea"/>
                        </a:rPr>
                        <a:t>이수자는</a:t>
                      </a:r>
                      <a:r>
                        <a:rPr lang="ko-KR" altLang="en-US" sz="1200" baseline="0" dirty="0" smtClean="0">
                          <a:latin typeface="+mn-ea"/>
                          <a:ea typeface="+mn-ea"/>
                        </a:rPr>
                        <a:t> 영업활동에 도움이 됩니다</a:t>
                      </a:r>
                      <a:r>
                        <a:rPr lang="en-US" altLang="ko-KR" sz="12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부산영업팀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수출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23241"/>
              </p:ext>
            </p:extLst>
          </p:nvPr>
        </p:nvGraphicFramePr>
        <p:xfrm>
          <a:off x="107504" y="802628"/>
          <a:ext cx="8928991" cy="4257818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경영지원 직군 부산지점 소속으로 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Shipping Document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를 외부 고객인 수출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입 화주와 내부고객 해외대리점과의 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Coordinator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로서 내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외부고객과의 공감을 통한 업무처리로 고객만족도 제고가 주요 목표로서 대 관공서 </a:t>
                      </a:r>
                      <a:r>
                        <a:rPr lang="ko-KR" altLang="en-US" sz="1300" dirty="0" err="1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신고업무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화물 관리업무</a:t>
                      </a:r>
                      <a:r>
                        <a:rPr lang="en-US" altLang="ko-KR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lang="ko-KR" altLang="en-US" sz="1300" dirty="0" smtClean="0">
                          <a:latin typeface="나눔고딕" panose="020B0600000101010101" charset="-127"/>
                          <a:ea typeface="나눔고딕" panose="020B0600000101010101" charset="-127"/>
                        </a:rPr>
                        <a:t>고객지원 업무로 구분</a:t>
                      </a:r>
                      <a:endParaRPr lang="ko-KR" altLang="en-US" sz="1300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관공서</a:t>
                      </a:r>
                      <a:r>
                        <a:rPr lang="ko-KR" altLang="en-US" sz="1300" baseline="0" dirty="0" smtClean="0"/>
                        <a:t> </a:t>
                      </a:r>
                      <a:r>
                        <a:rPr lang="ko-KR" altLang="en-US" sz="1300" dirty="0" smtClean="0"/>
                        <a:t>신고 업무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/>
                        <a:t>수출 화물의 특성에 따른 對 관청 신고 업무 </a:t>
                      </a:r>
                      <a:r>
                        <a:rPr lang="en-US" altLang="ko-KR" sz="1300" baseline="0" dirty="0" smtClean="0"/>
                        <a:t>– </a:t>
                      </a:r>
                      <a:r>
                        <a:rPr lang="ko-KR" altLang="en-US" sz="1300" baseline="0" dirty="0" smtClean="0"/>
                        <a:t>관세청</a:t>
                      </a:r>
                      <a:r>
                        <a:rPr lang="en-US" altLang="ko-KR" sz="1300" baseline="0" dirty="0" smtClean="0"/>
                        <a:t>/ </a:t>
                      </a:r>
                      <a:r>
                        <a:rPr lang="ko-KR" altLang="en-US" sz="1300" baseline="0" dirty="0" smtClean="0"/>
                        <a:t>항만청</a:t>
                      </a:r>
                      <a:r>
                        <a:rPr lang="en-US" altLang="ko-KR" sz="1300" baseline="0" dirty="0" smtClean="0"/>
                        <a:t>/ </a:t>
                      </a:r>
                      <a:r>
                        <a:rPr lang="ko-KR" altLang="en-US" sz="1300" baseline="0" dirty="0" smtClean="0"/>
                        <a:t>검역소</a:t>
                      </a:r>
                      <a:r>
                        <a:rPr lang="en-US" altLang="ko-KR" sz="1300" baseline="0" dirty="0" smtClean="0"/>
                        <a:t>/ </a:t>
                      </a:r>
                      <a:r>
                        <a:rPr lang="ko-KR" altLang="en-US" sz="1300" baseline="0" dirty="0" smtClean="0"/>
                        <a:t>항만공사 등</a:t>
                      </a:r>
                      <a:endParaRPr lang="en-US" altLang="ko-KR" sz="1300" baseline="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화물 관리 업무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/>
                        <a:t>수출 화물의 원활한 흐름을 위한 도착 및 선적 통지 업무 및 </a:t>
                      </a:r>
                      <a:r>
                        <a:rPr lang="ko-KR" altLang="en-US" sz="1300" baseline="0" dirty="0" err="1" smtClean="0"/>
                        <a:t>환적</a:t>
                      </a:r>
                      <a:r>
                        <a:rPr lang="ko-KR" altLang="en-US" sz="1300" baseline="0" dirty="0" smtClean="0"/>
                        <a:t> 화물 </a:t>
                      </a:r>
                      <a:r>
                        <a:rPr lang="ko-KR" altLang="en-US" sz="1300" baseline="0" dirty="0" err="1" smtClean="0"/>
                        <a:t>연결업무</a:t>
                      </a:r>
                      <a:r>
                        <a:rPr lang="ko-KR" altLang="en-US" sz="1300" baseline="0" dirty="0" smtClean="0"/>
                        <a:t> 등</a:t>
                      </a:r>
                      <a:endParaRPr lang="en-US" altLang="ko-KR" sz="1300" baseline="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660129"/>
                  </a:ext>
                </a:extLst>
              </a:tr>
              <a:tr h="139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/>
                        <a:t>고객</a:t>
                      </a:r>
                      <a:r>
                        <a:rPr lang="ko-KR" altLang="en-US" sz="1300" baseline="0" dirty="0" smtClean="0"/>
                        <a:t> 지원 업무</a:t>
                      </a:r>
                      <a:endParaRPr lang="ko-KR" altLang="en-US" sz="130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/>
                        <a:t>내</a:t>
                      </a:r>
                      <a:r>
                        <a:rPr lang="en-US" altLang="ko-KR" sz="1300" baseline="0" dirty="0" smtClean="0"/>
                        <a:t>/</a:t>
                      </a:r>
                      <a:r>
                        <a:rPr lang="ko-KR" altLang="en-US" sz="1300" baseline="0" dirty="0" smtClean="0"/>
                        <a:t>외부 고객의 각종 요청에 대하여 </a:t>
                      </a:r>
                      <a:r>
                        <a:rPr lang="ko-KR" altLang="en-US" sz="1300" baseline="0" dirty="0" err="1" smtClean="0"/>
                        <a:t>상호공감을</a:t>
                      </a:r>
                      <a:r>
                        <a:rPr lang="ko-KR" altLang="en-US" sz="1300" baseline="0" dirty="0" smtClean="0"/>
                        <a:t> 통한 업무처리로 서비스 품질향상 등</a:t>
                      </a:r>
                      <a:endParaRPr lang="en-US" altLang="ko-KR" sz="1300" baseline="0" dirty="0"/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17673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해외대리점과의 원활한 의사소통을 위하여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공통언어인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영어와 제 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2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외국어 역량 요구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부서간의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업무연계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파생업무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처리를 위하여 </a:t>
                      </a:r>
                      <a:r>
                        <a:rPr lang="ko-KR" altLang="en-US" sz="1300" baseline="0" dirty="0" err="1" smtClean="0">
                          <a:latin typeface="+mn-ea"/>
                          <a:ea typeface="+mn-ea"/>
                        </a:rPr>
                        <a:t>해운업무의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전반적인 이해 필요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고객 접점 부서로서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 유연한 사고 능력과 서비스마인드가 필수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en-US" altLang="ko-KR" sz="1300" dirty="0" smtClean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외국어 </a:t>
                      </a:r>
                      <a:r>
                        <a:rPr lang="ko-KR" altLang="en-US" sz="1300" dirty="0" err="1" smtClean="0">
                          <a:latin typeface="+mn-ea"/>
                          <a:ea typeface="+mn-ea"/>
                        </a:rPr>
                        <a:t>능통자</a:t>
                      </a:r>
                      <a:r>
                        <a:rPr lang="ko-KR" altLang="en-US" sz="1300" dirty="0" smtClean="0">
                          <a:latin typeface="+mn-ea"/>
                          <a:ea typeface="+mn-ea"/>
                        </a:rPr>
                        <a:t> 및 </a:t>
                      </a:r>
                      <a:r>
                        <a:rPr lang="en-US" altLang="ko-KR" sz="1300" dirty="0" smtClean="0">
                          <a:latin typeface="+mn-ea"/>
                          <a:ea typeface="+mn-ea"/>
                        </a:rPr>
                        <a:t>MS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 Office Master </a:t>
                      </a:r>
                      <a:r>
                        <a:rPr lang="ko-KR" altLang="en-US" sz="1300" baseline="0" dirty="0" smtClean="0">
                          <a:latin typeface="+mn-ea"/>
                          <a:ea typeface="+mn-ea"/>
                        </a:rPr>
                        <a:t>우대</a:t>
                      </a:r>
                      <a:r>
                        <a:rPr lang="en-US" altLang="ko-KR" sz="1300" baseline="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300" dirty="0">
                        <a:latin typeface="+mn-ea"/>
                        <a:ea typeface="+mn-ea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인천사무소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83798"/>
              </p:ext>
            </p:extLst>
          </p:nvPr>
        </p:nvGraphicFramePr>
        <p:xfrm>
          <a:off x="107504" y="802628"/>
          <a:ext cx="8928991" cy="4520661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인천을 기항하는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천경해운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 모선의 입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출항 관련업무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화물관련업무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대관업무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수출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수입 업무를 전반적으로 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경인지역 </a:t>
                      </a:r>
                      <a:r>
                        <a:rPr lang="ko-KR" altLang="en-US" sz="13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신규화주</a:t>
                      </a: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발굴 및 </a:t>
                      </a:r>
                      <a:r>
                        <a:rPr lang="ko-KR" altLang="en-US" sz="13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기존화주</a:t>
                      </a: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관리를 통해 대 고객만족 서비스 제공</a:t>
                      </a:r>
                      <a:endParaRPr lang="en-US" altLang="ko-KR" sz="13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해사</a:t>
                      </a:r>
                    </a:p>
                  </a:txBody>
                  <a:tcPr marL="77409" marR="77409" marT="37867" marB="37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대관</a:t>
                      </a:r>
                      <a:r>
                        <a:rPr lang="en-US" altLang="ko-KR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대선 업무를 통해 원활한 입</a:t>
                      </a:r>
                      <a:r>
                        <a:rPr lang="en-US" altLang="ko-KR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출항 관리</a:t>
                      </a:r>
                      <a:r>
                        <a:rPr lang="en-US" altLang="ko-KR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(</a:t>
                      </a:r>
                      <a:r>
                        <a:rPr lang="ko-KR" altLang="en-US" sz="130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정시성</a:t>
                      </a:r>
                      <a:r>
                        <a:rPr lang="ko-KR" altLang="en-US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확보</a:t>
                      </a:r>
                      <a:r>
                        <a:rPr lang="en-US" altLang="ko-KR" sz="13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77409" marR="77409" marT="37867" marB="37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14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</a:p>
                  </a:txBody>
                  <a:tcPr marL="77409" marR="77409" marT="37867" marB="37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 수</a:t>
                      </a:r>
                      <a:r>
                        <a:rPr lang="en-US" altLang="ko-KR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출입 관련 전반에 걸친 업무 관리</a:t>
                      </a:r>
                      <a:r>
                        <a:rPr lang="en-US" altLang="ko-KR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입</a:t>
                      </a:r>
                      <a:r>
                        <a:rPr lang="en-US" altLang="ko-KR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출금 관리 및 사무실 관리</a:t>
                      </a:r>
                    </a:p>
                  </a:txBody>
                  <a:tcPr marL="77409" marR="77409" marT="37867" marB="37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478466"/>
                  </a:ext>
                </a:extLst>
              </a:tr>
              <a:tr h="21194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선박의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정시성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확보를 위한 근면성실함과 책임감이 요구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선박은 주말 연휴 구분 없이 입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출항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외부거래처를 대상으로 계약 유치를 해야 함으로 빠른 판단력과 계약체결까지의 책임감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고객지향적 서비스마인드와 우수한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오피스활용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능력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어문계열 전공 및 외국어 역량 보유자 우대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MS Office Master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우대</a:t>
                      </a:r>
                      <a:endParaRPr lang="en-US" altLang="ko-KR" sz="13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목차 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지역별 </a:t>
            </a:r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팀구성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6232956"/>
            <a:ext cx="38884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lang="en-US" altLang="ko-KR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3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팀명을</a:t>
            </a:r>
            <a:r>
              <a:rPr lang="ko-KR" altLang="en-US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클릭하시면 해당 페이지로 이동합니다</a:t>
            </a:r>
            <a:r>
              <a:rPr lang="en-US" altLang="ko-KR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3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6345"/>
              </p:ext>
            </p:extLst>
          </p:nvPr>
        </p:nvGraphicFramePr>
        <p:xfrm>
          <a:off x="328290" y="980728"/>
          <a:ext cx="8492182" cy="5184576"/>
        </p:xfrm>
        <a:graphic>
          <a:graphicData uri="http://schemas.openxmlformats.org/drawingml/2006/table">
            <a:tbl>
              <a:tblPr/>
              <a:tblGrid>
                <a:gridCol w="749171">
                  <a:extLst>
                    <a:ext uri="{9D8B030D-6E8A-4147-A177-3AD203B41FA5}">
                      <a16:colId xmlns:a16="http://schemas.microsoft.com/office/drawing/2014/main" val="3142140224"/>
                    </a:ext>
                  </a:extLst>
                </a:gridCol>
                <a:gridCol w="188854">
                  <a:extLst>
                    <a:ext uri="{9D8B030D-6E8A-4147-A177-3AD203B41FA5}">
                      <a16:colId xmlns:a16="http://schemas.microsoft.com/office/drawing/2014/main" val="521429107"/>
                    </a:ext>
                  </a:extLst>
                </a:gridCol>
                <a:gridCol w="1505485">
                  <a:extLst>
                    <a:ext uri="{9D8B030D-6E8A-4147-A177-3AD203B41FA5}">
                      <a16:colId xmlns:a16="http://schemas.microsoft.com/office/drawing/2014/main" val="294061609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501098727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25474677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352749897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958296608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02804275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부서</a:t>
                      </a:r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8142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367737"/>
                  </a:ext>
                </a:extLst>
              </a:tr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서울</a:t>
                      </a:r>
                      <a:endParaRPr lang="en-US" altLang="ko-K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본사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국내영업본부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4" action="ppaction://hlinksldjump"/>
                        </a:rPr>
                        <a:t>수입영업팀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5" action="ppaction://hlinksldjump"/>
                        </a:rPr>
                        <a:t>수출영업팀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6" action="ppaction://hlinksldjump"/>
                        </a:rPr>
                        <a:t>일본영업팀</a:t>
                      </a: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092408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3033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해외영업본부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7" action="ppaction://hlinksldjump"/>
                        </a:rPr>
                        <a:t>해외영업팀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8" action="ppaction://hlinksldjump"/>
                        </a:rPr>
                        <a:t>영업전략팀</a:t>
                      </a: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7584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771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운영관리본부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9" action="ppaction://hlinksldjump"/>
                        </a:rPr>
                        <a:t>기획관리팀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0" action="ppaction://hlinksldjump"/>
                        </a:rPr>
                        <a:t>심사팀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1" action="ppaction://hlinksldjump"/>
                        </a:rPr>
                        <a:t>운항팀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972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2" action="ppaction://hlinksldjump"/>
                        </a:rPr>
                        <a:t>장비운영팀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3" action="ppaction://hlinksldjump"/>
                        </a:rPr>
                        <a:t>전산팀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4" action="ppaction://hlinksldjump"/>
                        </a:rPr>
                        <a:t>재무관리팀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6947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956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부산지점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5" action="ppaction://hlinksldjump"/>
                        </a:rPr>
                        <a:t>부산운영팀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ㅣ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6" action="ppaction://hlinksldjump"/>
                        </a:rPr>
                        <a:t>부산영업팀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24873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84848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7" action="ppaction://hlinksldjump"/>
                        </a:rPr>
                        <a:t>인천사무소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8" action="ppaction://hlinksldjump"/>
                        </a:rPr>
                        <a:t>채용안내</a:t>
                      </a:r>
                      <a:r>
                        <a:rPr lang="ko-KR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8" action="ppaction://hlinksldjump"/>
                        </a:rPr>
                        <a:t> </a:t>
                      </a:r>
                      <a:r>
                        <a:rPr lang="en-US" altLang="ko-K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18" action="ppaction://hlinksldjump"/>
                        </a:rPr>
                        <a:t>click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95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29" y="771526"/>
            <a:ext cx="4209271" cy="6086474"/>
          </a:xfrm>
          <a:prstGeom prst="rect">
            <a:avLst/>
          </a:prstGeom>
        </p:spPr>
      </p:pic>
      <p:pic>
        <p:nvPicPr>
          <p:cNvPr id="3074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채용 안내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5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43039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운송산업의</a:t>
            </a: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진정한 리더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여러분의 꿈을 </a:t>
            </a: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천경해운이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함께 만들어 갑니다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미래사회의 진정한 주역이 될 </a:t>
            </a:r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역량있는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인재들의 지원을 환영합니다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채용문의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이메일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5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recruit@ckline.co.kr</a:t>
            </a:r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카카오톡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http://pf.kakao.com/_Axbxgxaxb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채용절차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서류전형 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면접전형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(1/2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차</a:t>
            </a:r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r>
              <a:rPr lang="en-US" altLang="ko-KR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채용절차는 상황에 따라 달리 운영될 수 있습니다</a:t>
            </a:r>
            <a:r>
              <a:rPr lang="en-US" altLang="ko-KR" sz="13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3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427" y="4506252"/>
            <a:ext cx="146133" cy="14315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27" y="4293096"/>
            <a:ext cx="146133" cy="1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수입영업팀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83253"/>
              </p:ext>
            </p:extLst>
          </p:nvPr>
        </p:nvGraphicFramePr>
        <p:xfrm>
          <a:off x="107504" y="836713"/>
          <a:ext cx="8928991" cy="540059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자사와 해외네트워크가 구축된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동남아</a:t>
                      </a:r>
                      <a:r>
                        <a:rPr lang="en-US" altLang="ko-KR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중국에서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국내로 수입되는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화물에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대한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 및 관리를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담당하고 있으며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고객사의 비즈니스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니즈에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따른 토탈 솔루션을 제공하여 최적의 화물을 유치하는 직무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  <a:endParaRPr lang="en-US" altLang="ko-KR" sz="13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</a:t>
                      </a:r>
                      <a:r>
                        <a:rPr lang="en-US" altLang="ko-KR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3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국내외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실화주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포워더를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방문하여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 유치 및 개발을 위한 영업활동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수입서류업무</a:t>
                      </a:r>
                      <a:endParaRPr lang="en-US" altLang="ko-KR" sz="13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수입화물 화주에게 </a:t>
                      </a:r>
                      <a:r>
                        <a:rPr lang="en-US" altLang="ko-KR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D/O, INVOICE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발급 및 정산 업무를 진행</a:t>
                      </a:r>
                      <a:r>
                        <a:rPr lang="en-US" altLang="ko-KR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프라이싱</a:t>
                      </a:r>
                      <a:endParaRPr lang="ko-KR" altLang="en-US" sz="13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구간별 해상 운임을 책정하며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고객사와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Service </a:t>
                      </a:r>
                      <a:r>
                        <a:rPr lang="en-US" altLang="ko-KR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Contract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체결을 위한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운임 협의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해외네트워크 </a:t>
                      </a:r>
                      <a:endParaRPr lang="en-US" altLang="ko-KR" sz="13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해외사무소와 지속적인 커뮤니케이션을 통한 해외 마켓 동향 파악과 그에 따른 영업 전략 수립 및 실행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312697"/>
                  </a:ext>
                </a:extLst>
              </a:tr>
              <a:tr h="20586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해상운송의 단계별 운송프로세스에 대한 이해와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무역조건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선하증권에 대한 기초 지식이 요구됨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사무소와 유기적인 협조를 위해 기본적인 외국어 구사 역량이 요구됨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국내외 직원 및 </a:t>
                      </a:r>
                      <a:r>
                        <a:rPr lang="ko-KR" altLang="en-US" sz="1300" b="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고객사와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협업을 위한 적극적인 마인드와 원활한 의사소통 능력이 요구 되며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변화하는 해운 시장에 맞춰 유연하고 진취적인 사고력이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필요함</a:t>
                      </a:r>
                      <a:endParaRPr lang="en-US" altLang="ko-KR" sz="1300" b="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없으며</a:t>
                      </a:r>
                      <a:r>
                        <a:rPr lang="en-US" altLang="ko-KR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역량과 </a:t>
                      </a:r>
                      <a:r>
                        <a:rPr lang="ko-KR" altLang="en-US" sz="1300" b="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성장 가능성을 </a:t>
                      </a:r>
                      <a:r>
                        <a:rPr lang="ko-KR" altLang="en-US" sz="13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겸비한 모든 지원자 우대</a:t>
                      </a:r>
                      <a:endParaRPr lang="en-US" altLang="ko-KR" sz="1300" b="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33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수출영업팀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54701"/>
              </p:ext>
            </p:extLst>
          </p:nvPr>
        </p:nvGraphicFramePr>
        <p:xfrm>
          <a:off x="107504" y="836713"/>
          <a:ext cx="8928991" cy="5328591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국내에서 해외로 수출하는 컨테이너 운송 건에 대하여 제조업체 및 물류주선업체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포워딩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상대로 집하 활동을 수행하는 직무</a:t>
                      </a:r>
                      <a:endParaRPr lang="en-US" altLang="ko-KR" sz="1300" b="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화주를 상대로 집하 활동 진행 및 운송계약 유치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화주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 정보의 수집 및 분석을 통한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선적량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증대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해운시장 정보 수집 및 항로 동향 파악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프라이싱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구간별 해상 운임을 책정하며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고객사와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Service Contract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체결을 위한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운임협의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해외네트워크 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해외사무소와 지속적인 커뮤니케이션을 통한 해외 마켓 동향 파악과 그에 따른 영업 전략 수립 및 실행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312697"/>
                  </a:ext>
                </a:extLst>
              </a:tr>
              <a:tr h="17769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화주의 다양한 요구사항에 부합하는 최적의 서비스 제공을 위한 전반적인 해운 지식과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이상의 외국어 능력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대인관계 구축에 필요한 적극적이고 진취적인 마인드와 부서간 원활한 협업을 위한 기본적인 인성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정보수집 및 분석에 필요한 오피스 프로그램 활용 능력 보유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없으며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역량과 성장가능성을 겸비한 모든 지원자 우대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일본영업팀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51078"/>
              </p:ext>
            </p:extLst>
          </p:nvPr>
        </p:nvGraphicFramePr>
        <p:xfrm>
          <a:off x="107504" y="802628"/>
          <a:ext cx="8928991" cy="5648042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한국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 구간의 수출입 컨테이너 및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벌크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화물에 대한 영업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 업무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한일 구간 수출입 컨테이너 화물 영업 및 개발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서비스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벌크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한일 구간 수출입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벌크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화물 영업 및 개발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벌크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서비스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507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화주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화물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마켓 정보의 수집 및 실적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채산 분석을 통한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선적량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증대</a:t>
                      </a: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한일 해운시장 정보 수집 및 항로 동향 파악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4507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프라이싱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구간별 해상 운임을 책정하며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고객사와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Service Contract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체결을 위한 운임 협의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4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논리적이고 유연한 사고 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원만한 소통 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기본적인 인성 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전반적인 해운 지식과 오피스 프로그램 활용 능력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 법인 및 로컬 대리점과의 커뮤니케이션을 위한 외국어 구사 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(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없으며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역량과 성장가능성을 겸비한 모든 지원자 우대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1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해외영업팀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15867"/>
              </p:ext>
            </p:extLst>
          </p:nvPr>
        </p:nvGraphicFramePr>
        <p:xfrm>
          <a:off x="107504" y="820659"/>
          <a:ext cx="8928991" cy="5785841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 향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 화물을 제외한 해외 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국간 컨테이너 화물의 집하 영업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영업관리 및 마케팅 업무를 담당합니다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지역 및 서비스 항로 별 담당자는  서비스 수익 극대화 목적의 유관 지역 법인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사무소 및 대리점과 유기적인</a:t>
                      </a:r>
                      <a:endParaRPr lang="en-US" altLang="ko-KR" sz="1300" b="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협업을 진행합니다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300" b="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 외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국간 화물 운송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고객사들을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대상으로 컨테이너 화물 개발 및 유치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영업관리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항로별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선복 관리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복합운송 관리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관리 등의 업무수행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417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프라이싱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구간별 해상 운임을 책정하며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고객사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해외 네트워크의 운임 문의에 대한 적기 응대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417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삼국간 영업 기획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실적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채산 분석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Global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물류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해운시장 동향 정보 취합 및 분석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영업관련 사내 전산 시스템 개발을 통한 업무 개선 작업 참여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312697"/>
                  </a:ext>
                </a:extLst>
              </a:tr>
              <a:tr h="23436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 및 내부 직원들과의 커뮤니케이션이 중요하므로 유연하고 논리적인 사고와 소통 능력이 중요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대부분의 업무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(97%)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 영문 메일이나 전화로 이뤄지기 때문에 외국어 구사 능력이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해운 운송업에 대한 전반적인 이해와 기초 지식이 요구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각종 정보를 수집하고 분석하여 새로운 안을 기획할 수 있는 능력이 필요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사내 전산 시스템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엑셀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파워포인트 등의 프로그램을 사용하여 데이터를 가공 및 분석할 수 있는 능력이 요구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없음</a:t>
                      </a:r>
                      <a:endParaRPr lang="en-US" altLang="ko-KR" sz="13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9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영업전략팀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9470"/>
              </p:ext>
            </p:extLst>
          </p:nvPr>
        </p:nvGraphicFramePr>
        <p:xfrm>
          <a:off x="107504" y="802628"/>
          <a:ext cx="8928991" cy="5162127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신규 서비스 개발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 항로 개편 및 시장 변화에 대응한 최적의 영업전략 수립과 집행 업무를 담당합니다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300" b="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신규항로개발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국내외 서비스 필요성 파악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형태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공동운항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선복교환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선복구매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적절성 검토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항로분석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항로 채산 검토 및 항로 별 시장 추이를 반영한 개선책 도출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마켓 현황 파악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검토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주요 신규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개편 항로의 대내외 홍보 업무 수행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장기체화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장기적체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화물 현황 관리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4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컨테이너 비즈니스 및 비용 구조에 대한 깊은 이해도 필요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–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마켓 흐름 및 원가 분석 능력 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커뮤니케이션 필수로 영어 구사 능력 중요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각종 정보를 수집하고 분석하여 새로운 안을 기획할 수 있는 능력이 필요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사내 전산 시스템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엑셀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파워포인트 등의 프로그램을 사용하여 데이터를 가공 및 분석할 수 있는 능력이 요구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없음</a:t>
                      </a:r>
                      <a:endParaRPr lang="ko-KR" altLang="en-US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1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기획관리팀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13650"/>
              </p:ext>
            </p:extLst>
          </p:nvPr>
        </p:nvGraphicFramePr>
        <p:xfrm>
          <a:off x="107504" y="802628"/>
          <a:ext cx="8928991" cy="5923562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회사의 성장과 혁신을 위한 중장기 비전과 전략을 수립하고 이를 실현하기 위해 전사적인 기획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지원업무를 수행하는 직무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8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경영기획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중장기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연간 경영계획 수립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예산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실적 관리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경영목표설정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경영환경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성과 분석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해외법인 관리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대외정책 및 보도자료 배포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클레임 관리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CARGO, VESSEL, CREW CLAIM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진행 및 관리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3246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보험법무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선박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P&amp;I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 관리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기타 관련 법무 지원</a:t>
                      </a:r>
                      <a:endParaRPr lang="en-US" altLang="ko-KR" sz="1300" baseline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082163"/>
                  </a:ext>
                </a:extLst>
              </a:tr>
              <a:tr h="664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인사</a:t>
                      </a:r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총무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노무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제도기획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채용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보상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승진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제규정 등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교육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행사관리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복리후생 등의 업무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직원 급여 산출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관리하고 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대보험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신고 및 납부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84956"/>
                  </a:ext>
                </a:extLst>
              </a:tr>
              <a:tr h="20464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통찰력과 기획력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 전반에 대한 바른 이해를 바탕으로 수익성 제고를 목표한 전략을 수립하는 능력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자료해석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정리 능력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기획안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이슈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해결과제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등을 쉽게 이해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납득할 수 있도록 구체화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시각화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사업화 시킬 수 있는 능력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정보수집능력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시장 및 사업 관련 정보를 빠르게 수집하고 활용하는 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국내뿐 아니라 세계 경제흐름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트렌드 등에 관심을 가지고 업무 적용을 고민하는 자세 필요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기타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기본적인 오피스 프로그램 활용능력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문서작성 능력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회계에 대한 기본지식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외국어 능력 필요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endParaRPr lang="ko-KR" altLang="en-US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없음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80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4463"/>
            <a:ext cx="12954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-9525" y="541338"/>
            <a:ext cx="7451725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7875" y="541338"/>
            <a:ext cx="835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2694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심사팀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30354"/>
              </p:ext>
            </p:extLst>
          </p:nvPr>
        </p:nvGraphicFramePr>
        <p:xfrm>
          <a:off x="107504" y="802628"/>
          <a:ext cx="8928991" cy="5342767"/>
        </p:xfrm>
        <a:graphic>
          <a:graphicData uri="http://schemas.openxmlformats.org/drawingml/2006/table">
            <a:tbl>
              <a:tblPr/>
              <a:tblGrid>
                <a:gridCol w="8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1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소개</a:t>
                      </a:r>
                    </a:p>
                  </a:txBody>
                  <a:tcPr marL="83860" marR="83860" marT="41023" marB="4102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법인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등과의 해외 거래관계를 관리하며 각 비용의 타당성을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심사히고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합리적 비용 관리를 통한 경영 효율화를 추구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더불어 </a:t>
                      </a:r>
                      <a:r>
                        <a:rPr lang="ko-KR" altLang="en-US" sz="1300" b="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타선사와</a:t>
                      </a:r>
                      <a:r>
                        <a:rPr lang="ko-KR" altLang="en-US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함께 선박을 운항하며 발생하는 비용을 관리하는 직무</a:t>
                      </a:r>
                      <a:r>
                        <a:rPr lang="en-US" altLang="ko-KR" sz="13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300" b="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45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용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정산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해외법인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등의 </a:t>
                      </a:r>
                      <a:r>
                        <a:rPr lang="ko-KR" altLang="en-US" sz="13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비용내역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심사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미수 관리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법인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대리점과의 소통을 통한 정산 업무 안정화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7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공동운항</a:t>
                      </a:r>
                      <a:endParaRPr lang="en-US" altLang="ko-KR" sz="13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정산 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계약관계에 따른 비용 타당성 검토</a:t>
                      </a:r>
                      <a:endParaRPr lang="en-US" altLang="ko-KR" sz="13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indent="-171450" algn="l" defTabSz="9579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공동운항 회사간 비용 정산 관리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384556"/>
                  </a:ext>
                </a:extLst>
              </a:tr>
              <a:tr h="2249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통찰력과 꼼꼼함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다양한 주체와의 거래관계를 다루어야 하므로 업무를 꼼꼼하게 관리해야 하고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이슈 발생시 문제의 핵심을 파악하고 해결하기 위한 통찰력이 요구됨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협업과 소통능력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외부 다양한 주체와 함께 업무를 수행하므로 협업 빈도가 높음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이에 따른 기본적인 적극적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협업태도와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소통능력이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요구됨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외국어 능력 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법인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대리점 등과 소통이 필요하므로 외국어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</a:t>
                      </a: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구사 능력이 요구됨</a:t>
                      </a: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13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3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 제한 없음</a:t>
                      </a:r>
                    </a:p>
                  </a:txBody>
                  <a:tcPr marL="83860" marR="83860" marT="41023" marB="410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09213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목차로 이동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8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2833</Words>
  <Application>Microsoft Office PowerPoint</Application>
  <PresentationFormat>화면 슬라이드 쇼(4:3)</PresentationFormat>
  <Paragraphs>559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나눔고딕</vt:lpstr>
      <vt:lpstr>Arial</vt:lpstr>
      <vt:lpstr>굴림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최재완 대리</dc:creator>
  <cp:lastModifiedBy>김동일 사원</cp:lastModifiedBy>
  <cp:revision>439</cp:revision>
  <cp:lastPrinted>2020-03-18T00:14:08Z</cp:lastPrinted>
  <dcterms:created xsi:type="dcterms:W3CDTF">2015-09-22T05:18:49Z</dcterms:created>
  <dcterms:modified xsi:type="dcterms:W3CDTF">2021-11-18T07:28:44Z</dcterms:modified>
</cp:coreProperties>
</file>